
<file path=[Content_Types].xml><?xml version="1.0" encoding="utf-8"?>
<Types xmlns="http://schemas.openxmlformats.org/package/2006/content-types"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Props/app0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openxmlformats.org/package/2006/relationships/metadata/extended-properties" Target="docProps/app0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52" autoAdjust="0"/>
    <p:restoredTop sz="94694" autoAdjust="0"/>
  </p:normalViewPr>
  <p:slideViewPr>
    <p:cSldViewPr snapToGrid="0" snapToObjects="1">
      <p:cViewPr varScale="1">
        <p:scale>
          <a:sx n="121" d="100"/>
          <a:sy n="121" d="100"/>
        </p:scale>
        <p:origin x="696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2EC40C-7F51-3B4B-89C3-9FC6E06A72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40176B9-C7DC-974A-BA6C-E92E8A1759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971D81-6612-7648-920B-9DFADFEF26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12/11/19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3984DC-FC6D-D046-9A4D-24EA434C12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3E7E68-C869-DC45-8C58-A7441EC4C5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1699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7BFDB-F316-E54F-8F6B-08F365D4B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79F1230-D049-F34C-8045-184138920E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FF2A08-CE9E-F24E-BB51-AB0AEC7B1F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12/11/19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D51378-547A-2F41-B18E-D3371DEA71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531882-9273-5D47-B379-0F752F80F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6522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1607AB-86D3-254D-8D37-A2F83D13E1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8E0041-8A50-5C45-B26E-58446A3E3A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699248-3B2E-7D45-84CA-FF74C9C8F2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12/11/19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B45016-69D6-3C4E-891D-DD3855046C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34B4CE-D328-4B42-896E-89F0A54546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4021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FFC63-FDC1-4542-8398-6E080D850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A27BD5-013C-C540-86FD-C84CFA9DCA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9B2BD6-D22A-8F42-A95E-CD8052CF56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12/11/19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6F72EB-7C48-E14A-AA01-63E6730132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A9E36B-E5D1-9C42-B0B7-B5BB7D40CE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5057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D9109C-A42B-BD4E-8352-6FBF77107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EFCD01-4050-184D-AE41-D7B5F3C103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F6BF37-BC90-CD4A-90B3-AFC0E78FB9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12/11/19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4B70FA-C6C6-8942-99CE-3EFCC1D23C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5BDEEB-0070-EA4D-A08F-31251AE11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4870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4FA023-345F-C541-B9E8-265891DC7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44D889-A519-BA42-BBF5-7506202B7B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FE25E6-B0D0-E345-BBB8-D22DE6FD43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6223D3-DC96-BE44-B543-EEB69C2F08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12/11/19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727DF5-A8E5-8C48-B1BA-8C959F257C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6004AF-FF2C-D24A-9D58-9033A16AAB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63296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87D44-2C3C-F443-A9E1-BFDA3F962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E2878E-C586-904A-8853-F859E227F0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713E12-CB6F-7A43-8B57-3E364F0FE0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163FF7A-3CA9-054A-8F12-0EED73E2AC3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E1BBCD3-0E39-364D-81EF-1A6E19569DD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8E75DE4-340C-C645-A1A0-EF7FD14652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12/11/19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8C92372-1517-C945-ABA5-C9E1D03CC7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DA23A4D-2F76-2A40-A2DD-B4014EA56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5927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05125A-CA0E-C54E-8598-41FFF18195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A661DCA-606E-F946-BEA2-C750FB5ACD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12/11/19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7BC7FE-3004-4548-938F-29569EB3C7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262971-6103-3C4D-AC1E-898DB6B97C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2350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6F08388-3CBA-B441-94B8-D42831E368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12/11/19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B476E39-6378-FB4A-8B69-D12AC2B2AC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42234E-30E7-EF47-8B8C-6BE131F03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0833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9CEC3-3681-D74D-8320-293F3FF2DC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E61A01-A8E6-A743-934D-831F829295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DC7C27-7A73-B042-B86D-CD441B59CD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AFE1D8-59E7-0145-AE07-9DCE520FDC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12/11/19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BE7092-2389-CC4C-B5CA-184D0EC3EF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7A5FCC-4473-494B-96A1-3BC9FFEA67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5115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27AAA-4ADB-B948-820A-42F22C01DE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B41DF10-B131-7049-BED0-D591B052628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712E0E-5950-5C40-9D86-3ABC4B959D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3B830B-49CE-E840-9F22-8F2947EE5C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12/11/19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4B27B7-2F87-F04A-BDC4-2B60D4F12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F5BEBF-A0A3-3D40-969F-927E2BF454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6941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844B04A-607B-AA44-9AE9-7C3AF63DE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133D8D-B401-DF47-AE75-F8F452C566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5BCA19-4210-D44B-BEAA-E2291DADF7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12/11/19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E8A1C9-4F75-4847-9634-6A4C661DAE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518FA1-65A9-1449-9D0D-FE3C2D4607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8797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Forest Park Southeast, Botanical Heights, Central West End, Medical Campus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t>Monthly Crime report: October 2019</a:t>
            </a:r>
            <a:br/>
            <a:br/>
            <a:r>
              <a:t>Washington University Medical Center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lvl="0" indent="0">
              <a:buNone/>
            </a:pPr>
            <a:r>
              <a:t>(December 11, 2019)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Botanical Heights: Crime by Days of the Week</a:t>
            </a:r>
          </a:p>
        </p:txBody>
      </p:sp>
      <p:pic>
        <p:nvPicPr>
          <p:cNvPr id="3" name="Picture 1" descr="/Users/jesstevens/Documents/Github/WUMCRC/Projects/r-crime-mapping/results/2019/October/bot/bot_crime_weekday_graph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399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District 2: Crime Rates Map</a:t>
            </a:r>
          </a:p>
        </p:txBody>
      </p:sp>
      <p:pic>
        <p:nvPicPr>
          <p:cNvPr id="3" name="Picture 1" descr="/Users/jesstevens/Documents/Github/WUMCRC/Projects/r-crime-mapping/results/2019/October/district-2/dst2_rates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755900" y="1600200"/>
            <a:ext cx="36322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District 2: Density Map Explanation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t>There are 23 neighborhoods in District 2. The South Hampton neighborhood is split between District 2 and District 1.</a:t>
            </a:r>
          </a:p>
          <a:p>
            <a:pPr lvl="1"/>
            <a:r>
              <a:rPr b="1"/>
              <a:t>15 total crimes in October 2019</a:t>
            </a:r>
          </a:p>
          <a:p>
            <a:pPr lvl="1"/>
            <a:r>
              <a:rPr b="1"/>
              <a:t>88% change compared to October 2018 (8 total crimes)</a:t>
            </a:r>
          </a:p>
          <a:p>
            <a:pPr lvl="1"/>
            <a:r>
              <a:rPr b="1"/>
              <a:t>5 crime(s) against persons in October 2019</a:t>
            </a:r>
          </a:p>
          <a:p>
            <a:pPr lvl="1"/>
            <a:r>
              <a:rPr b="1"/>
              <a:t>0% change compared to October 2018 (0 crimes against persons)</a:t>
            </a:r>
          </a:p>
          <a:p>
            <a:pPr lvl="1"/>
            <a:r>
              <a:rPr b="1"/>
              <a:t>76 total crimes in 2019</a:t>
            </a:r>
          </a:p>
          <a:p>
            <a:pPr lvl="1"/>
            <a:r>
              <a:rPr b="1"/>
              <a:t>-20% change compared to this time in 2018 (95 total crimes)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Summary Notes: Central West End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b="1"/>
              <a:t>236 total crimes in September 2019</a:t>
            </a:r>
          </a:p>
          <a:p>
            <a:pPr lvl="1"/>
            <a:r>
              <a:rPr b="1"/>
              <a:t>111% change compared to September 2018 (112 total crimes)</a:t>
            </a:r>
          </a:p>
          <a:p>
            <a:pPr lvl="1"/>
            <a:r>
              <a:rPr b="1"/>
              <a:t>30 crime(s) against persons in September 2019</a:t>
            </a:r>
          </a:p>
          <a:p>
            <a:pPr lvl="1"/>
            <a:r>
              <a:rPr b="1"/>
              <a:t>150% change compared to September 2018 (12 crimes against persons)</a:t>
            </a:r>
          </a:p>
          <a:p>
            <a:pPr lvl="1"/>
            <a:r>
              <a:rPr b="1"/>
              <a:t>1092 total crimes in 2019</a:t>
            </a:r>
          </a:p>
          <a:p>
            <a:pPr lvl="1"/>
            <a:r>
              <a:rPr b="1"/>
              <a:t>3% change compared to this time in 2018 (1056 total crimes)</a:t>
            </a:r>
          </a:p>
          <a:p>
            <a:pPr lvl="1"/>
            <a:r>
              <a:rPr b="1"/>
              <a:t>137 crime(s) against persons in 2019</a:t>
            </a:r>
          </a:p>
          <a:p>
            <a:pPr lvl="1"/>
            <a:r>
              <a:rPr b="1"/>
              <a:t>25% change compared to this time in 2018 (110 crimes against persons)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Central West End: Year to Year Comparison</a:t>
            </a:r>
          </a:p>
        </p:txBody>
      </p:sp>
      <p:graphicFrame>
        <p:nvGraphicFramePr>
          <p:cNvPr id="186012984" name="Table 186012983"/>
          <p:cNvGraphicFramePr>
            <a:graphicFrameLocks noGrp="1"/>
          </p:cNvGraphicFramePr>
          <p:nvPr/>
        </p:nvGraphicFramePr>
        <p:xfrm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5110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38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14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13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16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2468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9385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9385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0934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09341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93857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0920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0920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610364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</a:tblGrid>
              <a:tr h="28875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Aug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Sep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Oct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Nov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Dec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895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255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9426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1,218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00904739" name="Table 100904738"/>
          <p:cNvGraphicFramePr>
            <a:graphicFrameLocks noGrp="1"/>
          </p:cNvGraphicFramePr>
          <p:nvPr/>
        </p:nvGraphicFramePr>
        <p:xfrm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5110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60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14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13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16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2468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8601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9385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0934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09341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93857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0920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610364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28875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Aug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Sep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Oct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Nov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756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255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9426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1,092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Central West End: Summary Tables</a:t>
            </a:r>
          </a:p>
        </p:txBody>
      </p:sp>
      <p:graphicFrame>
        <p:nvGraphicFramePr>
          <p:cNvPr id="870700087" name="Table 870700086"/>
          <p:cNvGraphicFramePr>
            <a:graphicFrameLocks noGrp="1"/>
          </p:cNvGraphicFramePr>
          <p:nvPr/>
        </p:nvGraphicFramePr>
        <p:xfrm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4722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27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Aggravated Assault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Burgalry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Larceny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168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255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Robbery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236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46530806" name="Table 46530805"/>
          <p:cNvGraphicFramePr>
            <a:graphicFrameLocks noGrp="1"/>
          </p:cNvGraphicFramePr>
          <p:nvPr/>
        </p:nvGraphicFramePr>
        <p:xfrm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2934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0341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27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Sun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Mon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Tue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Wed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Thu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Fri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27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Sat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236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588435601" name="Table 588435600"/>
          <p:cNvGraphicFramePr>
            <a:graphicFrameLocks noGrp="1"/>
          </p:cNvGraphicFramePr>
          <p:nvPr/>
        </p:nvGraphicFramePr>
        <p:xfrm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7592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0341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Crimes Against Persons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27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FALSE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TRUE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236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351211934" name="Table 351211933"/>
          <p:cNvGraphicFramePr>
            <a:graphicFrameLocks noGrp="1"/>
          </p:cNvGraphicFramePr>
          <p:nvPr/>
        </p:nvGraphicFramePr>
        <p:xfrm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013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0341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Night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236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Central West End: Total Crime Map</a:t>
            </a:r>
          </a:p>
        </p:txBody>
      </p:sp>
      <p:pic>
        <p:nvPicPr>
          <p:cNvPr id="3" name="Picture 1" descr="/Users/jesstevens/Documents/Github/WUMCRC/Projects/r-crime-mapping/results/2019/October/cwe/cwe_total_crimes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981200" y="1600200"/>
            <a:ext cx="51943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Washington University Medical Campus: Summary Notes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b="1"/>
              <a:t>22 total crimes in October 2019</a:t>
            </a:r>
          </a:p>
          <a:p>
            <a:pPr lvl="1"/>
            <a:r>
              <a:rPr b="1"/>
              <a:t>175% change compared to October 2018 (8 total crimes)</a:t>
            </a:r>
          </a:p>
          <a:p>
            <a:pPr lvl="1"/>
            <a:r>
              <a:rPr b="1"/>
              <a:t>4 crime(s) against persons in October 2019</a:t>
            </a:r>
          </a:p>
          <a:p>
            <a:pPr lvl="1"/>
            <a:r>
              <a:rPr b="1"/>
              <a:t>Inf change compared to October 2018 (0 crimes against persons)</a:t>
            </a:r>
          </a:p>
          <a:p>
            <a:pPr lvl="1"/>
            <a:r>
              <a:rPr b="1"/>
              <a:t>120 total crimes in 2019</a:t>
            </a:r>
          </a:p>
          <a:p>
            <a:pPr lvl="1"/>
            <a:r>
              <a:rPr b="1"/>
              <a:t>41% change compared to this time in 2018 (85 total crimes)</a:t>
            </a:r>
          </a:p>
          <a:p>
            <a:pPr lvl="1"/>
            <a:r>
              <a:rPr b="1"/>
              <a:t>24 crime(s) against persons in 2019</a:t>
            </a:r>
          </a:p>
          <a:p>
            <a:pPr lvl="1"/>
            <a:r>
              <a:rPr b="1"/>
              <a:t>200% change compared to this time in 2018 (8 crimes against persons)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Washington University Medical Campus: Year to Year Comparison</a:t>
            </a:r>
          </a:p>
        </p:txBody>
      </p:sp>
      <p:graphicFrame>
        <p:nvGraphicFramePr>
          <p:cNvPr id="841833276" name="Table 841833275"/>
          <p:cNvGraphicFramePr>
            <a:graphicFrameLocks noGrp="1"/>
          </p:cNvGraphicFramePr>
          <p:nvPr/>
        </p:nvGraphicFramePr>
        <p:xfrm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5110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60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14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13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16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2468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8601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3935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0934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09341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781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0920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0920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71347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</a:tblGrid>
              <a:tr h="28875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Aug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Sep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Oct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Nov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Dec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255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470792320" name="Table 470792319"/>
          <p:cNvGraphicFramePr>
            <a:graphicFrameLocks noGrp="1"/>
          </p:cNvGraphicFramePr>
          <p:nvPr/>
        </p:nvGraphicFramePr>
        <p:xfrm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5110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60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14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13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16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2468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8601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3935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0934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09341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781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0920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71347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28875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Aug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Sep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Oct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Nov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255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Washington University Medical Campus: Summary Tables</a:t>
            </a:r>
          </a:p>
        </p:txBody>
      </p:sp>
      <p:graphicFrame>
        <p:nvGraphicFramePr>
          <p:cNvPr id="216637255" name="Table 216637254"/>
          <p:cNvGraphicFramePr>
            <a:graphicFrameLocks noGrp="1"/>
          </p:cNvGraphicFramePr>
          <p:nvPr/>
        </p:nvGraphicFramePr>
        <p:xfrm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4722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27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Aggravated Assault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Larceny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255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Robbery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629186328" name="Table 629186327"/>
          <p:cNvGraphicFramePr>
            <a:graphicFrameLocks noGrp="1"/>
          </p:cNvGraphicFramePr>
          <p:nvPr/>
        </p:nvGraphicFramePr>
        <p:xfrm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013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0341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559559867" name="Table 559559866"/>
          <p:cNvGraphicFramePr>
            <a:graphicFrameLocks noGrp="1"/>
          </p:cNvGraphicFramePr>
          <p:nvPr/>
        </p:nvGraphicFramePr>
        <p:xfrm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4796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0341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Type of Larceny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27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All Other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From Building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From Motor Vehicle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674425644" name="Table 674425643"/>
          <p:cNvGraphicFramePr>
            <a:graphicFrameLocks noGrp="1"/>
          </p:cNvGraphicFramePr>
          <p:nvPr/>
        </p:nvGraphicFramePr>
        <p:xfrm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2392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Monetary Value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1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$500 - $24,999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2800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Under $500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Forest Park Southeast: Summary Notes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b="1"/>
              <a:t>78 total crimes in October 2019</a:t>
            </a:r>
          </a:p>
          <a:p>
            <a:pPr lvl="1"/>
            <a:r>
              <a:rPr b="1"/>
              <a:t>311% change compared to October 2018 (19 total crimes)</a:t>
            </a:r>
          </a:p>
          <a:p>
            <a:pPr lvl="1"/>
            <a:r>
              <a:rPr b="1"/>
              <a:t>9 crime(s) against persons in October 2019</a:t>
            </a:r>
          </a:p>
          <a:p>
            <a:pPr lvl="1"/>
            <a:r>
              <a:rPr b="1"/>
              <a:t>0% change compared to October 2018 (9 crimes against persons)</a:t>
            </a:r>
          </a:p>
          <a:p>
            <a:pPr lvl="1"/>
            <a:r>
              <a:rPr b="1"/>
              <a:t>286 total crimes in 2019</a:t>
            </a:r>
          </a:p>
          <a:p>
            <a:pPr lvl="1"/>
            <a:r>
              <a:rPr b="1"/>
              <a:t>69% change compared to this time in 2018 (169 total crimes)</a:t>
            </a:r>
          </a:p>
          <a:p>
            <a:pPr lvl="1"/>
            <a:r>
              <a:rPr b="1"/>
              <a:t>40 crime(s) against persons in 2019</a:t>
            </a:r>
          </a:p>
          <a:p>
            <a:pPr lvl="1"/>
            <a:r>
              <a:rPr b="1"/>
              <a:t>-9% change compared to this time in 2018 (44 crimes against persons)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Washington University Medical Center: Total Crime Map</a:t>
            </a:r>
          </a:p>
        </p:txBody>
      </p:sp>
      <p:pic>
        <p:nvPicPr>
          <p:cNvPr id="3" name="Picture 1" descr="/Users/jesstevens/Documents/Github/WUMCRC/Projects/r-crime-mapping/results/2019/October/cwe/mc_total_crimes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854200" y="1600200"/>
            <a:ext cx="54356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Cortex: Total Crime Map</a:t>
            </a:r>
          </a:p>
        </p:txBody>
      </p:sp>
      <p:pic>
        <p:nvPicPr>
          <p:cNvPr id="3" name="Picture 1" descr="/Users/jesstevens/Documents/Github/WUMCRC/Projects/r-crime-mapping/results/2019/October/cwe/ctx_total_crimes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282700" y="1600200"/>
            <a:ext cx="65786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District 5: Crime Rates Map</a:t>
            </a:r>
          </a:p>
        </p:txBody>
      </p:sp>
      <p:pic>
        <p:nvPicPr>
          <p:cNvPr id="3" name="Picture 1" descr="/Users/jesstevens/Documents/Github/WUMCRC/Projects/r-crime-mapping/results/2019/October/district-5/dst5_rates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133600" y="1600200"/>
            <a:ext cx="4864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District 5: Density Map Explanation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t>There are 15 neighborhoods in District 5.</a:t>
            </a:r>
          </a:p>
          <a:p>
            <a:pPr lvl="1"/>
            <a:r>
              <a:rPr b="1"/>
              <a:t>The minimum number of crimes in one neighborhood was 12 (Visitation Park)</a:t>
            </a:r>
          </a:p>
          <a:p>
            <a:pPr lvl="1"/>
            <a:r>
              <a:rPr b="1"/>
              <a:t>The maximum number of crimes in one neighborhood was 236 (Central West End)</a:t>
            </a:r>
          </a:p>
          <a:p>
            <a:pPr lvl="1"/>
            <a:r>
              <a:rPr b="1"/>
              <a:t>The mean number of crimes in one neighborhood was 49.53</a:t>
            </a:r>
          </a:p>
          <a:p>
            <a:pPr lvl="1"/>
            <a:r>
              <a:rPr b="1"/>
              <a:t>The minimum rate of crimes in one neighborhood was 3.72 (Greater Ville)</a:t>
            </a:r>
          </a:p>
          <a:p>
            <a:pPr lvl="1"/>
            <a:r>
              <a:rPr b="1"/>
              <a:t>The maximum rate of crimes in one neighborhood was 21.58 (Hamilton Heights)</a:t>
            </a:r>
          </a:p>
          <a:p>
            <a:pPr lvl="1"/>
            <a:r>
              <a:rPr b="1"/>
              <a:t>The mean rate of crimes in one neighborhood was 12.18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Forest Park Southeast: Neighborhood Detail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spcBef>
                <a:spcPts val="3000"/>
              </a:spcBef>
              <a:buNone/>
            </a:pPr>
            <a:r>
              <a:rPr b="1"/>
              <a:t>Appendix 1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Forest Park Southeast: Time of Crimes Map</a:t>
            </a:r>
          </a:p>
        </p:txBody>
      </p:sp>
      <p:pic>
        <p:nvPicPr>
          <p:cNvPr id="3" name="Picture 1" descr="/Users/jesstevens/Documents/Github/WUMCRC/Projects/r-crime-mapping/results/2019/October/fpse/fpse_day_night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14500" y="1600200"/>
            <a:ext cx="57150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Forest Park Southeast: Violent Crime Map</a:t>
            </a:r>
          </a:p>
        </p:txBody>
      </p:sp>
      <p:pic>
        <p:nvPicPr>
          <p:cNvPr id="3" name="Picture 1" descr="/Users/jesstevens/Documents/Github/WUMCRC/Projects/r-crime-mapping/results/2019/October/fpse/fpse_vlnt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14500" y="1600200"/>
            <a:ext cx="57150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Forest Park Southeast: Crime Density Map</a:t>
            </a:r>
          </a:p>
        </p:txBody>
      </p:sp>
      <p:pic>
        <p:nvPicPr>
          <p:cNvPr id="3" name="Picture 1" descr="/Users/jesstevens/Documents/Github/WUMCRC/Projects/r-crime-mapping/results/2019/October/fpse/fpse_density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14500" y="1600200"/>
            <a:ext cx="57150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Grove Community Improvement District: Total Crime Map</a:t>
            </a:r>
          </a:p>
        </p:txBody>
      </p:sp>
      <p:pic>
        <p:nvPicPr>
          <p:cNvPr id="3" name="Picture 1" descr="/Users/jesstevens/Documents/Github/WUMCRC/Projects/r-crime-mapping/results/2019/October/fpse/fpse_grove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1955800"/>
            <a:ext cx="8229600" cy="3797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Forest Park Southeast: Larceny Breakdown</a:t>
            </a:r>
          </a:p>
        </p:txBody>
      </p:sp>
      <p:graphicFrame>
        <p:nvGraphicFramePr>
          <p:cNvPr id="477108904" name="Table 477108903"/>
          <p:cNvGraphicFramePr>
            <a:graphicFrameLocks noGrp="1"/>
          </p:cNvGraphicFramePr>
          <p:nvPr/>
        </p:nvGraphicFramePr>
        <p:xfrm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2934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0341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27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Sun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Tue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Wed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Thu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Fri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27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Sat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356289647" name="Table 356289646"/>
          <p:cNvGraphicFramePr>
            <a:graphicFrameLocks noGrp="1"/>
          </p:cNvGraphicFramePr>
          <p:nvPr/>
        </p:nvGraphicFramePr>
        <p:xfrm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013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0341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Night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828331830" name="Table 828331829"/>
          <p:cNvGraphicFramePr>
            <a:graphicFrameLocks noGrp="1"/>
          </p:cNvGraphicFramePr>
          <p:nvPr/>
        </p:nvGraphicFramePr>
        <p:xfrm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4797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0341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Type of Larceny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27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All Other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From Building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From Motor Vehicle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Parts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297721551" name="Table 297721550"/>
          <p:cNvGraphicFramePr>
            <a:graphicFrameLocks noGrp="1"/>
          </p:cNvGraphicFramePr>
          <p:nvPr/>
        </p:nvGraphicFramePr>
        <p:xfrm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2006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Monetary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1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$500 - $24,999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2800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Under $500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Forest Park Southeast: Year to Year Comparison</a:t>
            </a:r>
          </a:p>
        </p:txBody>
      </p:sp>
      <p:graphicFrame>
        <p:nvGraphicFramePr>
          <p:cNvPr id="426980691" name="Table 426980690"/>
          <p:cNvGraphicFramePr>
            <a:graphicFrameLocks noGrp="1"/>
          </p:cNvGraphicFramePr>
          <p:nvPr/>
        </p:nvGraphicFramePr>
        <p:xfrm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5110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60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14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13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16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2468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8601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3935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0934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09341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781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0920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0920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71347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</a:tblGrid>
              <a:tr h="28875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Aug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Sep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Oct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Nov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Dec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255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192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800957354" name="Table 800957353"/>
          <p:cNvGraphicFramePr>
            <a:graphicFrameLocks noGrp="1"/>
          </p:cNvGraphicFramePr>
          <p:nvPr/>
        </p:nvGraphicFramePr>
        <p:xfrm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5110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60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14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13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16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2468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8601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3935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0934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09341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781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0920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71347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28875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Aug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Sep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Oct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Nov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185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255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286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Forest Park Southeast: Total Crimes by Days of the Week</a:t>
            </a:r>
          </a:p>
        </p:txBody>
      </p:sp>
      <p:pic>
        <p:nvPicPr>
          <p:cNvPr id="3" name="Picture 1" descr="/Users/jesstevens/Documents/Github/WUMCRC/Projects/r-crime-mapping/results/2019/October/fpse/fpse_crime_weekday_graph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399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Forest Park Southeast: Crimes by Time of Day</a:t>
            </a:r>
          </a:p>
        </p:txBody>
      </p:sp>
      <p:pic>
        <p:nvPicPr>
          <p:cNvPr id="3" name="Picture 1" descr="/Users/jesstevens/Documents/Github/WUMCRC/Projects/r-crime-mapping/results/2019/October/fpse/fpse_crime_timeDay_graph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399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Forest Park Southeast: Crimes by Day &amp; Category</a:t>
            </a:r>
          </a:p>
        </p:txBody>
      </p:sp>
      <p:pic>
        <p:nvPicPr>
          <p:cNvPr id="3" name="Picture 1" descr="/Users/jesstevens/Documents/Github/WUMCRC/Projects/r-crime-mapping/results/2019/October/fpse/fpse_crimeCat_weekday_graph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399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Central West End: Neighborhood Detail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spcBef>
                <a:spcPts val="3000"/>
              </a:spcBef>
              <a:buNone/>
            </a:pPr>
            <a:r>
              <a:rPr b="1"/>
              <a:t>Appendix 2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Central West End: Time of Crimes Map</a:t>
            </a:r>
          </a:p>
        </p:txBody>
      </p:sp>
      <p:pic>
        <p:nvPicPr>
          <p:cNvPr id="3" name="Picture 1" descr="/Users/jesstevens/Documents/Github/WUMCRC/Projects/r-crime-mapping/results/2019/October/cwe/cwe_day_night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981200" y="1600200"/>
            <a:ext cx="51943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Central West End: Violent Crime Map</a:t>
            </a:r>
          </a:p>
        </p:txBody>
      </p:sp>
      <p:pic>
        <p:nvPicPr>
          <p:cNvPr id="3" name="Picture 1" descr="/Users/jesstevens/Documents/Github/WUMCRC/Projects/r-crime-mapping/results/2019/October/cwe/cwe_vlnt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981200" y="1600200"/>
            <a:ext cx="51943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Central West End: Crime Density Map</a:t>
            </a:r>
          </a:p>
        </p:txBody>
      </p:sp>
      <p:pic>
        <p:nvPicPr>
          <p:cNvPr id="3" name="Picture 1" descr="/Users/jesstevens/Documents/Github/WUMCRC/Projects/r-crime-mapping/results/2019/October/cwe/cwe_density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981200" y="1600200"/>
            <a:ext cx="51943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Central West End: Larceny Breakdown</a:t>
            </a:r>
          </a:p>
        </p:txBody>
      </p:sp>
      <p:graphicFrame>
        <p:nvGraphicFramePr>
          <p:cNvPr id="716143962" name="Table 716143961"/>
          <p:cNvGraphicFramePr>
            <a:graphicFrameLocks noGrp="1"/>
          </p:cNvGraphicFramePr>
          <p:nvPr/>
        </p:nvGraphicFramePr>
        <p:xfrm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2934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0341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27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Sun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Tue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Wed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Thu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Fri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27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Sat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168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708372326" name="Table 708372325"/>
          <p:cNvGraphicFramePr>
            <a:graphicFrameLocks noGrp="1"/>
          </p:cNvGraphicFramePr>
          <p:nvPr/>
        </p:nvGraphicFramePr>
        <p:xfrm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013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0341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Night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168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743452522" name="Table 743452521"/>
          <p:cNvGraphicFramePr>
            <a:graphicFrameLocks noGrp="1"/>
          </p:cNvGraphicFramePr>
          <p:nvPr/>
        </p:nvGraphicFramePr>
        <p:xfrm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4797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0341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Type of Larceny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27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All Other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From Building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From Motor Vehicle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From Person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Parts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0341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Shoplifting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958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/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168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256982203" name="Table 256982202"/>
          <p:cNvGraphicFramePr>
            <a:graphicFrameLocks noGrp="1"/>
          </p:cNvGraphicFramePr>
          <p:nvPr/>
        </p:nvGraphicFramePr>
        <p:xfrm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2392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Monetary Value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1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$500 - $24,999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2800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Under $500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168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Central West End: Total Crimes by Days of the Week</a:t>
            </a:r>
          </a:p>
        </p:txBody>
      </p:sp>
      <p:pic>
        <p:nvPicPr>
          <p:cNvPr id="3" name="Picture 1" descr="/Users/jesstevens/Documents/Github/WUMCRC/Projects/r-crime-mapping/results/2019/October/cwe/cwe_crime_weekday_graph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399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Central West End: Crimes by Time of Day</a:t>
            </a:r>
          </a:p>
        </p:txBody>
      </p:sp>
      <p:pic>
        <p:nvPicPr>
          <p:cNvPr id="3" name="Picture 1" descr="/Users/jesstevens/Documents/Github/WUMCRC/Projects/r-crime-mapping/results/2019/October/cwe/cwe_crime_timeDay_graph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399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Forest Park Southeast: Summary Tables</a:t>
            </a:r>
          </a:p>
        </p:txBody>
      </p:sp>
      <p:graphicFrame>
        <p:nvGraphicFramePr>
          <p:cNvPr id="716904659" name="Table 716904658"/>
          <p:cNvGraphicFramePr>
            <a:graphicFrameLocks noGrp="1"/>
          </p:cNvGraphicFramePr>
          <p:nvPr/>
        </p:nvGraphicFramePr>
        <p:xfrm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4722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27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Aggravated Assault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Burgalry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Larceny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255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Robbery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46185802" name="Table 146185801"/>
          <p:cNvGraphicFramePr>
            <a:graphicFrameLocks noGrp="1"/>
          </p:cNvGraphicFramePr>
          <p:nvPr/>
        </p:nvGraphicFramePr>
        <p:xfrm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2934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0341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27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Sun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Mon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Tue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Wed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Thu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Fri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27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Sat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750835116" name="Table 750835115"/>
          <p:cNvGraphicFramePr>
            <a:graphicFrameLocks noGrp="1"/>
          </p:cNvGraphicFramePr>
          <p:nvPr/>
        </p:nvGraphicFramePr>
        <p:xfrm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7592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0341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Crimes Against Persons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27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FALSE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TRUE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631370461" name="Table 631370460"/>
          <p:cNvGraphicFramePr>
            <a:graphicFrameLocks noGrp="1"/>
          </p:cNvGraphicFramePr>
          <p:nvPr/>
        </p:nvGraphicFramePr>
        <p:xfrm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013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0341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Night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Central West End: Crimes by Day &amp; Category</a:t>
            </a:r>
          </a:p>
        </p:txBody>
      </p:sp>
      <p:pic>
        <p:nvPicPr>
          <p:cNvPr id="3" name="Picture 1" descr="/Users/jesstevens/Documents/Github/WUMCRC/Projects/r-crime-mapping/results/2019/October/cwe/cwe_crimeCat_weekday_graph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14400" y="1600200"/>
            <a:ext cx="73279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Forest Park Southeast: Total Crime Map</a:t>
            </a:r>
          </a:p>
        </p:txBody>
      </p:sp>
      <p:pic>
        <p:nvPicPr>
          <p:cNvPr id="3" name="Picture 1" descr="/Users/jesstevens/Documents/Github/WUMCRC/Projects/r-crime-mapping/results/2019/October/fpse/fpse_total_tm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14500" y="1600200"/>
            <a:ext cx="57150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Botanical Heights: Summary Notes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b="1"/>
              <a:t>15 total crimes in October 2019</a:t>
            </a:r>
          </a:p>
          <a:p>
            <a:pPr lvl="1"/>
            <a:r>
              <a:rPr b="1"/>
              <a:t>88% change compared to October 2018 (8 total crimes)</a:t>
            </a:r>
          </a:p>
          <a:p>
            <a:pPr lvl="1"/>
            <a:r>
              <a:rPr b="1"/>
              <a:t>9 crime(s) against persons in October 2019</a:t>
            </a:r>
          </a:p>
          <a:p>
            <a:pPr lvl="1"/>
            <a:r>
              <a:rPr b="1"/>
              <a:t>0% change compared to October 2018 (9 crimes against persons)</a:t>
            </a:r>
          </a:p>
          <a:p>
            <a:pPr lvl="1"/>
            <a:r>
              <a:rPr b="1"/>
              <a:t>76 total crimes in 2019</a:t>
            </a:r>
          </a:p>
          <a:p>
            <a:pPr lvl="1"/>
            <a:r>
              <a:rPr b="1"/>
              <a:t>-20% change compared to this time in 2018 (95 total crimes)</a:t>
            </a:r>
          </a:p>
          <a:p>
            <a:pPr lvl="1"/>
            <a:r>
              <a:rPr b="1"/>
              <a:t>14 crime(s) against persons in 2019</a:t>
            </a:r>
          </a:p>
          <a:p>
            <a:pPr lvl="1"/>
            <a:r>
              <a:rPr b="1"/>
              <a:t>100% change compared to this time in 2018 (7 crimes against persons)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Botanical Heights: Year to Year Comparison</a:t>
            </a:r>
          </a:p>
        </p:txBody>
      </p:sp>
      <p:graphicFrame>
        <p:nvGraphicFramePr>
          <p:cNvPr id="734936559" name="Table 734936558"/>
          <p:cNvGraphicFramePr>
            <a:graphicFrameLocks noGrp="1"/>
          </p:cNvGraphicFramePr>
          <p:nvPr/>
        </p:nvGraphicFramePr>
        <p:xfrm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5110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60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14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13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16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2468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8601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3935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0934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09341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781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0920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0920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71347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</a:tblGrid>
              <a:tr h="28875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Aug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Sep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Oct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Nov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Dec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255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399554387" name="Table 399554386"/>
          <p:cNvGraphicFramePr>
            <a:graphicFrameLocks noGrp="1"/>
          </p:cNvGraphicFramePr>
          <p:nvPr/>
        </p:nvGraphicFramePr>
        <p:xfrm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5110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60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14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13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16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2468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8601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3935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0934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09341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781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0920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71347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28875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Aug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Sep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Oct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Nov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255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Botanical Heights: Summary Tables</a:t>
            </a:r>
          </a:p>
        </p:txBody>
      </p:sp>
      <p:graphicFrame>
        <p:nvGraphicFramePr>
          <p:cNvPr id="831213748" name="Table 831213747"/>
          <p:cNvGraphicFramePr>
            <a:graphicFrameLocks noGrp="1"/>
          </p:cNvGraphicFramePr>
          <p:nvPr/>
        </p:nvGraphicFramePr>
        <p:xfrm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4722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27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Aggravated Assault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Burgalry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Larceny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255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Robbery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13330530" name="Table 213330529"/>
          <p:cNvGraphicFramePr>
            <a:graphicFrameLocks noGrp="1"/>
          </p:cNvGraphicFramePr>
          <p:nvPr/>
        </p:nvGraphicFramePr>
        <p:xfrm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2934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0341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27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Sun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Mon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Tue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Wed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Thu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958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Fri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27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Sat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977623544" name="Table 977623543"/>
          <p:cNvGraphicFramePr>
            <a:graphicFrameLocks noGrp="1"/>
          </p:cNvGraphicFramePr>
          <p:nvPr/>
        </p:nvGraphicFramePr>
        <p:xfrm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7592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0341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Crimes Against Persons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27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FALSE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0972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TRUE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666981360" name="Table 666981359"/>
          <p:cNvGraphicFramePr>
            <a:graphicFrameLocks noGrp="1"/>
          </p:cNvGraphicFramePr>
          <p:nvPr/>
        </p:nvGraphicFramePr>
        <p:xfrm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013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0341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Night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Botanical Heights: Total Crime Map</a:t>
            </a:r>
          </a:p>
        </p:txBody>
      </p:sp>
      <p:pic>
        <p:nvPicPr>
          <p:cNvPr id="3" name="Picture 1" descr="/Users/jesstevens/Documents/Github/WUMCRC/Projects/r-crime-mapping/results/2019/October/bot/bot_total_crimes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399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2329</Words>
  <Application>Microsoft Macintosh PowerPoint</Application>
  <PresentationFormat>On-screen Show (4:3)</PresentationFormat>
  <Paragraphs>1339</Paragraphs>
  <Slides>40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4" baseType="lpstr">
      <vt:lpstr>Arial</vt:lpstr>
      <vt:lpstr>Calibri</vt:lpstr>
      <vt:lpstr>Calibri Light</vt:lpstr>
      <vt:lpstr>Office Theme</vt:lpstr>
      <vt:lpstr>Forest Park Southeast, Botanical Heights, Central West End, Medical Campus</vt:lpstr>
      <vt:lpstr>Forest Park Southeast: Summary Notes</vt:lpstr>
      <vt:lpstr>Forest Park Southeast: Year to Year Comparison</vt:lpstr>
      <vt:lpstr>Forest Park Southeast: Summary Tables</vt:lpstr>
      <vt:lpstr>Forest Park Southeast: Total Crime Map</vt:lpstr>
      <vt:lpstr>Botanical Heights: Summary Notes</vt:lpstr>
      <vt:lpstr>Botanical Heights: Year to Year Comparison</vt:lpstr>
      <vt:lpstr>Botanical Heights: Summary Tables</vt:lpstr>
      <vt:lpstr>Botanical Heights: Total Crime Map</vt:lpstr>
      <vt:lpstr>Botanical Heights: Crime by Days of the Week</vt:lpstr>
      <vt:lpstr>District 2: Crime Rates Map</vt:lpstr>
      <vt:lpstr>District 2: Density Map Explanation</vt:lpstr>
      <vt:lpstr>Summary Notes: Central West End</vt:lpstr>
      <vt:lpstr>Central West End: Year to Year Comparison</vt:lpstr>
      <vt:lpstr>Central West End: Summary Tables</vt:lpstr>
      <vt:lpstr>Central West End: Total Crime Map</vt:lpstr>
      <vt:lpstr>Washington University Medical Campus: Summary Notes</vt:lpstr>
      <vt:lpstr>Washington University Medical Campus: Year to Year Comparison</vt:lpstr>
      <vt:lpstr>Washington University Medical Campus: Summary Tables</vt:lpstr>
      <vt:lpstr>Washington University Medical Center: Total Crime Map</vt:lpstr>
      <vt:lpstr>Cortex: Total Crime Map</vt:lpstr>
      <vt:lpstr>District 5: Crime Rates Map</vt:lpstr>
      <vt:lpstr>District 5: Density Map Explanation</vt:lpstr>
      <vt:lpstr>Forest Park Southeast: Neighborhood Detail</vt:lpstr>
      <vt:lpstr>Forest Park Southeast: Time of Crimes Map</vt:lpstr>
      <vt:lpstr>Forest Park Southeast: Violent Crime Map</vt:lpstr>
      <vt:lpstr>Forest Park Southeast: Crime Density Map</vt:lpstr>
      <vt:lpstr>Grove Community Improvement District: Total Crime Map</vt:lpstr>
      <vt:lpstr>Forest Park Southeast: Larceny Breakdown</vt:lpstr>
      <vt:lpstr>Forest Park Southeast: Total Crimes by Days of the Week</vt:lpstr>
      <vt:lpstr>Forest Park Southeast: Crimes by Time of Day</vt:lpstr>
      <vt:lpstr>Forest Park Southeast: Crimes by Day &amp; Category</vt:lpstr>
      <vt:lpstr>Central West End: Neighborhood Detail</vt:lpstr>
      <vt:lpstr>Central West End: Time of Crimes Map</vt:lpstr>
      <vt:lpstr>Central West End: Violent Crime Map</vt:lpstr>
      <vt:lpstr>Central West End: Crime Density Map</vt:lpstr>
      <vt:lpstr>Central West End: Larceny Breakdown</vt:lpstr>
      <vt:lpstr>Central West End: Total Crimes by Days of the Week</vt:lpstr>
      <vt:lpstr>Central West End: Crimes by Time of Day</vt:lpstr>
      <vt:lpstr>Central West End: Crimes by Day &amp; Category</vt:lpstr>
    </vt:vector>
  </TitlesOfParts>
  <LinksUpToDate>false</LinksUpToDate>
  <SharedDoc>false</SharedDoc>
  <HyperlinksChanged>false</HyperlinksChanged>
  <AppVersion>16.0000</AppVersion>
</Properties>
</file>

<file path=docProps/app0.xml><?xml version="1.0" encoding="utf-8"?>
<Properties xmlns="http://schemas.openxmlformats.org/officeDocument/2006/extended-properties" xmlns:vt="http://schemas.openxmlformats.org/officeDocument/2006/docPropsVTypes">
  <TotalTime>2</TotalTime>
  <Words>49</Words>
  <Application>Microsoft Office PowerPoint</Application>
  <PresentationFormat>On-screen Show (4:3)</PresentationFormat>
  <Paragraphs>15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Forest Park Southeast, Botanical Heights, Central West End, Medical Campus</dc:title>
  <dc:creator>Washington University Medical Center</dc:creator>
  <cp:keywords/>
  <cp:lastModifiedBy>Stevens, Jes</cp:lastModifiedBy>
  <cp:revision>1</cp:revision>
  <dcterms:created xsi:type="dcterms:W3CDTF">2019-12-12T05:29:04Z</dcterms:created>
  <dcterms:modified xsi:type="dcterms:W3CDTF">2019-12-12T05:29:16Z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lways_allow_html">
    <vt:lpwstr>yes</vt:lpwstr>
  </property>
  <property fmtid="{D5CDD505-2E9C-101B-9397-08002B2CF9AE}" pid="3" name="date">
    <vt:lpwstr>(December 11, 2019)</vt:lpwstr>
  </property>
  <property fmtid="{D5CDD505-2E9C-101B-9397-08002B2CF9AE}" pid="4" name="output">
    <vt:lpwstr>powerpoint_presentation</vt:lpwstr>
  </property>
  <property fmtid="{D5CDD505-2E9C-101B-9397-08002B2CF9AE}" pid="5" name="params">
    <vt:lpwstr/>
  </property>
  <property fmtid="{D5CDD505-2E9C-101B-9397-08002B2CF9AE}" pid="6" name="subtitle">
    <vt:lpwstr>Monthly Crime report: October 2019</vt:lpwstr>
  </property>
</Properties>
</file>